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verage" pitchFamily="2" charset="77"/>
      <p:regular r:id="rId13"/>
    </p:embeddedFont>
    <p:embeddedFont>
      <p:font typeface="Oswald" pitchFamily="2" charset="77"/>
      <p:regular r:id="rId14"/>
      <p:bold r:id="rId15"/>
    </p:embeddedFont>
    <p:embeddedFont>
      <p:font typeface="Roboto Serif"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6"/>
  </p:normalViewPr>
  <p:slideViewPr>
    <p:cSldViewPr snapToGrid="0">
      <p:cViewPr varScale="1">
        <p:scale>
          <a:sx n="154" d="100"/>
          <a:sy n="154" d="100"/>
        </p:scale>
        <p:origin x="5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9fcec97eb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c9fcec97eb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bd7eac27b_0_1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bd7eac27b_0_1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c9f975734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c9f975734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9fcec97eb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c9fcec97e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9fcec97eb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c9fcec97e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c9fcec97eb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c9fcec97eb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c9fcec97eb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c9fcec97eb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9fcec97eb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9fcec97eb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9fcec97eb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c9fcec97eb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oodle2.brandeis.edu/syllabus/default/233NBIO-148B-1_1693254457.doc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brandeis.edu/neuroscience/undergraduate/neuro-checklist-20201.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moodle2.brandeis.edu/syllabus/default/233NPSY-12A-1_1691858606.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moodle2.brandeis.edu/syllabus/default/233NPSY-199A-1_1693451530.doc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oodle2.brandeis.edu/syllabus/default/233NBIO-143B-1_1695735816.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4B4C"/>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Course Registration</a:t>
            </a:r>
            <a:endParaRPr/>
          </a:p>
        </p:txBody>
      </p:sp>
      <p:pic>
        <p:nvPicPr>
          <p:cNvPr id="60" name="Google Shape;60;p13"/>
          <p:cNvPicPr preferRelativeResize="0"/>
          <p:nvPr/>
        </p:nvPicPr>
        <p:blipFill>
          <a:blip r:embed="rId3">
            <a:alphaModFix/>
          </a:blip>
          <a:stretch>
            <a:fillRect/>
          </a:stretch>
        </p:blipFill>
        <p:spPr>
          <a:xfrm>
            <a:off x="2265" y="0"/>
            <a:ext cx="9139468" cy="5143499"/>
          </a:xfrm>
          <a:prstGeom prst="rect">
            <a:avLst/>
          </a:prstGeom>
          <a:noFill/>
          <a:ln>
            <a:noFill/>
          </a:ln>
        </p:spPr>
      </p:pic>
      <p:sp>
        <p:nvSpPr>
          <p:cNvPr id="61" name="Google Shape;61;p13"/>
          <p:cNvSpPr txBox="1">
            <a:spLocks noGrp="1"/>
          </p:cNvSpPr>
          <p:nvPr>
            <p:ph type="subTitle" idx="1"/>
          </p:nvPr>
        </p:nvSpPr>
        <p:spPr>
          <a:xfrm>
            <a:off x="6669500" y="4086425"/>
            <a:ext cx="2335200" cy="792600"/>
          </a:xfrm>
          <a:prstGeom prst="rect">
            <a:avLst/>
          </a:prstGeom>
        </p:spPr>
        <p:txBody>
          <a:bodyPr spcFirstLastPara="1" wrap="square" lIns="91425" tIns="91425" rIns="91425" bIns="91425" anchor="t" anchorCtr="0">
            <a:normAutofit lnSpcReduction="10000"/>
          </a:bodyPr>
          <a:lstStyle/>
          <a:p>
            <a:pPr marL="0" lvl="0" indent="0" algn="r" rtl="0">
              <a:spcBef>
                <a:spcPts val="0"/>
              </a:spcBef>
              <a:spcAft>
                <a:spcPts val="0"/>
              </a:spcAft>
              <a:buNone/>
            </a:pPr>
            <a:r>
              <a:rPr lang="en">
                <a:solidFill>
                  <a:srgbClr val="20124D"/>
                </a:solidFill>
                <a:latin typeface="Roboto Serif"/>
                <a:ea typeface="Roboto Serif"/>
                <a:cs typeface="Roboto Serif"/>
                <a:sym typeface="Roboto Serif"/>
              </a:rPr>
              <a:t>Presented by Neuro Club</a:t>
            </a:r>
            <a:endParaRPr>
              <a:solidFill>
                <a:srgbClr val="20124D"/>
              </a:solidFill>
              <a:latin typeface="Roboto Serif"/>
              <a:ea typeface="Roboto Serif"/>
              <a:cs typeface="Roboto Serif"/>
              <a:sym typeface="Roboto Serif"/>
            </a:endParaRPr>
          </a:p>
        </p:txBody>
      </p:sp>
      <p:sp>
        <p:nvSpPr>
          <p:cNvPr id="62" name="Google Shape;62;p13"/>
          <p:cNvSpPr txBox="1"/>
          <p:nvPr/>
        </p:nvSpPr>
        <p:spPr>
          <a:xfrm>
            <a:off x="240650" y="285750"/>
            <a:ext cx="2631900" cy="8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20124D"/>
                </a:solidFill>
                <a:latin typeface="Roboto Serif"/>
                <a:ea typeface="Roboto Serif"/>
                <a:cs typeface="Roboto Serif"/>
                <a:sym typeface="Roboto Serif"/>
              </a:rPr>
              <a:t>Course</a:t>
            </a:r>
            <a:endParaRPr sz="3000">
              <a:solidFill>
                <a:srgbClr val="20124D"/>
              </a:solidFill>
              <a:latin typeface="Roboto Serif"/>
              <a:ea typeface="Roboto Serif"/>
              <a:cs typeface="Roboto Serif"/>
              <a:sym typeface="Roboto Serif"/>
            </a:endParaRPr>
          </a:p>
          <a:p>
            <a:pPr marL="0" lvl="0" indent="0" algn="l" rtl="0">
              <a:spcBef>
                <a:spcPts val="0"/>
              </a:spcBef>
              <a:spcAft>
                <a:spcPts val="0"/>
              </a:spcAft>
              <a:buNone/>
            </a:pPr>
            <a:r>
              <a:rPr lang="en" sz="3000">
                <a:solidFill>
                  <a:srgbClr val="20124D"/>
                </a:solidFill>
                <a:latin typeface="Roboto Serif"/>
                <a:ea typeface="Roboto Serif"/>
                <a:cs typeface="Roboto Serif"/>
                <a:sym typeface="Roboto Serif"/>
              </a:rPr>
              <a:t>Registration</a:t>
            </a:r>
            <a:endParaRPr sz="3000">
              <a:solidFill>
                <a:srgbClr val="20124D"/>
              </a:solidFill>
              <a:latin typeface="Roboto Serif"/>
              <a:ea typeface="Roboto Serif"/>
              <a:cs typeface="Roboto Serif"/>
              <a:sym typeface="Roboto Serif"/>
            </a:endParaRPr>
          </a:p>
          <a:p>
            <a:pPr marL="0" lvl="0" indent="0" algn="l" rtl="0">
              <a:spcBef>
                <a:spcPts val="0"/>
              </a:spcBef>
              <a:spcAft>
                <a:spcPts val="0"/>
              </a:spcAft>
              <a:buNone/>
            </a:pPr>
            <a:r>
              <a:rPr lang="en" sz="3000">
                <a:solidFill>
                  <a:srgbClr val="20124D"/>
                </a:solidFill>
                <a:latin typeface="Roboto Serif"/>
                <a:ea typeface="Roboto Serif"/>
                <a:cs typeface="Roboto Serif"/>
                <a:sym typeface="Roboto Serif"/>
              </a:rPr>
              <a:t>Workshop</a:t>
            </a:r>
            <a:endParaRPr sz="3000">
              <a:solidFill>
                <a:srgbClr val="20124D"/>
              </a:solidFill>
              <a:latin typeface="Roboto Serif"/>
              <a:ea typeface="Roboto Serif"/>
              <a:cs typeface="Roboto Serif"/>
              <a:sym typeface="Roboto Serif"/>
            </a:endParaRPr>
          </a:p>
        </p:txBody>
      </p:sp>
      <p:pic>
        <p:nvPicPr>
          <p:cNvPr id="63" name="Google Shape;63;p13"/>
          <p:cNvPicPr preferRelativeResize="0"/>
          <p:nvPr/>
        </p:nvPicPr>
        <p:blipFill>
          <a:blip r:embed="rId4">
            <a:alphaModFix/>
          </a:blip>
          <a:stretch>
            <a:fillRect/>
          </a:stretch>
        </p:blipFill>
        <p:spPr>
          <a:xfrm>
            <a:off x="6972300" y="285750"/>
            <a:ext cx="1946200" cy="1911325"/>
          </a:xfrm>
          <a:prstGeom prst="rect">
            <a:avLst/>
          </a:prstGeom>
          <a:noFill/>
          <a:ln>
            <a:noFill/>
          </a:ln>
        </p:spPr>
      </p:pic>
      <p:sp>
        <p:nvSpPr>
          <p:cNvPr id="64" name="Google Shape;64;p13"/>
          <p:cNvSpPr txBox="1"/>
          <p:nvPr/>
        </p:nvSpPr>
        <p:spPr>
          <a:xfrm>
            <a:off x="6755750" y="2197075"/>
            <a:ext cx="2162700" cy="106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rgbClr val="20124D"/>
                </a:solidFill>
                <a:latin typeface="Roboto Serif"/>
                <a:ea typeface="Roboto Serif"/>
                <a:cs typeface="Roboto Serif"/>
                <a:sym typeface="Roboto Serif"/>
              </a:rPr>
              <a:t>Scan to view slideshow on phone</a:t>
            </a:r>
            <a:endParaRPr sz="1800">
              <a:solidFill>
                <a:srgbClr val="20124D"/>
              </a:solidFill>
              <a:latin typeface="Roboto Serif"/>
              <a:ea typeface="Roboto Serif"/>
              <a:cs typeface="Roboto Serif"/>
              <a:sym typeface="Roboto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311700" y="445025"/>
            <a:ext cx="3999900" cy="4124100"/>
          </a:xfrm>
          <a:prstGeom prst="rect">
            <a:avLst/>
          </a:prstGeom>
        </p:spPr>
        <p:txBody>
          <a:bodyPr spcFirstLastPara="1" wrap="square" lIns="91425" tIns="91425" rIns="91425" bIns="91425" anchor="t" anchorCtr="0">
            <a:normAutofit lnSpcReduction="20000"/>
          </a:bodyPr>
          <a:lstStyle/>
          <a:p>
            <a:pPr marL="0" lvl="0" indent="0" algn="l" rtl="0">
              <a:lnSpc>
                <a:spcPct val="115000"/>
              </a:lnSpc>
              <a:spcBef>
                <a:spcPts val="1800"/>
              </a:spcBef>
              <a:spcAft>
                <a:spcPts val="0"/>
              </a:spcAft>
              <a:buNone/>
            </a:pPr>
            <a:r>
              <a:rPr lang="en" sz="1700" b="1">
                <a:solidFill>
                  <a:schemeClr val="dk1"/>
                </a:solidFill>
              </a:rPr>
              <a:t>NBIO 148B — Cellular Mechanisms of Neuronal Excitability and Plasticity</a:t>
            </a:r>
            <a:endParaRPr sz="1700" b="1">
              <a:solidFill>
                <a:schemeClr val="dk1"/>
              </a:solidFill>
            </a:endParaRPr>
          </a:p>
          <a:p>
            <a:pPr marL="0" lvl="0" indent="0" algn="l" rtl="0">
              <a:lnSpc>
                <a:spcPct val="115000"/>
              </a:lnSpc>
              <a:spcBef>
                <a:spcPts val="400"/>
              </a:spcBef>
              <a:spcAft>
                <a:spcPts val="0"/>
              </a:spcAft>
              <a:buNone/>
            </a:pPr>
            <a:r>
              <a:rPr lang="en" sz="1100" u="sng">
                <a:solidFill>
                  <a:schemeClr val="dk1"/>
                </a:solidFill>
              </a:rPr>
              <a:t>Fulfills</a:t>
            </a:r>
            <a:r>
              <a:rPr lang="en" sz="1100">
                <a:solidFill>
                  <a:schemeClr val="dk1"/>
                </a:solidFill>
              </a:rPr>
              <a:t>: Section B neuro elective, section C science elective if section B is already complete</a:t>
            </a:r>
            <a:endParaRPr sz="1100">
              <a:solidFill>
                <a:schemeClr val="dk1"/>
              </a:solidFill>
            </a:endParaRPr>
          </a:p>
          <a:p>
            <a:pPr marL="0" lvl="0" indent="0" algn="l" rtl="0">
              <a:lnSpc>
                <a:spcPct val="115000"/>
              </a:lnSpc>
              <a:spcBef>
                <a:spcPts val="1200"/>
              </a:spcBef>
              <a:spcAft>
                <a:spcPts val="0"/>
              </a:spcAft>
              <a:buNone/>
            </a:pPr>
            <a:r>
              <a:rPr lang="en" sz="1100" u="sng">
                <a:solidFill>
                  <a:schemeClr val="dk1"/>
                </a:solidFill>
              </a:rPr>
              <a:t>Prerequisite</a:t>
            </a:r>
            <a:r>
              <a:rPr lang="en" sz="1100">
                <a:solidFill>
                  <a:schemeClr val="dk1"/>
                </a:solidFill>
              </a:rPr>
              <a:t>: NBIO 140b or permission of the instructor. Graduate students may take this course concurrently with either NBIO 140b or NBIO 240a</a:t>
            </a:r>
            <a:br>
              <a:rPr lang="en" sz="1100">
                <a:solidFill>
                  <a:schemeClr val="dk1"/>
                </a:solidFill>
              </a:rPr>
            </a:br>
            <a:br>
              <a:rPr lang="en" sz="1100">
                <a:solidFill>
                  <a:schemeClr val="dk1"/>
                </a:solidFill>
              </a:rPr>
            </a:br>
            <a:r>
              <a:rPr lang="en" sz="1100">
                <a:solidFill>
                  <a:schemeClr val="dk1"/>
                </a:solidFill>
              </a:rPr>
              <a:t>Neurons are complex computing devices that transmit and store information. This course will explore the cellular and molecular mechanisms of excitability, as well as the plasticity mechanisms that allow neurons and synapses to store information. Students will examine classic experiments on action potentials and synaptic transmission, as well as the contemporary literature on our evolving understanding of the cellular mechanisms of regulation of excitability and learning-related plasticity. </a:t>
            </a:r>
            <a:r>
              <a:rPr lang="en" sz="1100" b="1">
                <a:solidFill>
                  <a:schemeClr val="dk1"/>
                </a:solidFill>
              </a:rPr>
              <a:t>The course emphasizes reading from original papers and extensive class discussion.</a:t>
            </a:r>
            <a:endParaRPr sz="1100" b="1">
              <a:solidFill>
                <a:schemeClr val="dk1"/>
              </a:solidFill>
            </a:endParaRPr>
          </a:p>
          <a:p>
            <a:pPr marL="0" lvl="0" indent="0" algn="l" rtl="0">
              <a:spcBef>
                <a:spcPts val="1200"/>
              </a:spcBef>
              <a:spcAft>
                <a:spcPts val="0"/>
              </a:spcAft>
              <a:buNone/>
            </a:pPr>
            <a:endParaRPr sz="1100">
              <a:solidFill>
                <a:srgbClr val="000000"/>
              </a:solidFill>
            </a:endParaRPr>
          </a:p>
          <a:p>
            <a:pPr marL="0" lvl="0" indent="0" algn="l" rtl="0">
              <a:spcBef>
                <a:spcPts val="0"/>
              </a:spcBef>
              <a:spcAft>
                <a:spcPts val="1200"/>
              </a:spcAft>
              <a:buNone/>
            </a:pPr>
            <a:endParaRPr/>
          </a:p>
        </p:txBody>
      </p:sp>
      <p:sp>
        <p:nvSpPr>
          <p:cNvPr id="121" name="Google Shape;121;p22"/>
          <p:cNvSpPr txBox="1">
            <a:spLocks noGrp="1"/>
          </p:cNvSpPr>
          <p:nvPr>
            <p:ph type="body" idx="2"/>
          </p:nvPr>
        </p:nvSpPr>
        <p:spPr>
          <a:xfrm>
            <a:off x="4832400" y="444775"/>
            <a:ext cx="3999900" cy="4124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FFFF"/>
              </a:buClr>
              <a:buSzPts val="1400"/>
              <a:buChar char="●"/>
            </a:pPr>
            <a:r>
              <a:rPr lang="en">
                <a:solidFill>
                  <a:srgbClr val="00FFFF"/>
                </a:solidFill>
              </a:rPr>
              <a:t>Sacha Nelson</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Capacity: 25</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M/W | 2:30pm - 3:50pm</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Usually offered every year (was offered Fall 2023)</a:t>
            </a:r>
            <a:endParaRPr>
              <a:solidFill>
                <a:srgbClr val="00FFFF"/>
              </a:solidFill>
            </a:endParaRPr>
          </a:p>
          <a:p>
            <a:pPr marL="457200" lvl="0" indent="-317500" algn="l" rtl="0">
              <a:spcBef>
                <a:spcPts val="0"/>
              </a:spcBef>
              <a:spcAft>
                <a:spcPts val="0"/>
              </a:spcAft>
              <a:buClr>
                <a:srgbClr val="00FFFF"/>
              </a:buClr>
              <a:buSzPts val="1400"/>
              <a:buChar char="●"/>
            </a:pPr>
            <a:r>
              <a:rPr lang="en" u="sng">
                <a:solidFill>
                  <a:srgbClr val="4A86E8"/>
                </a:solidFill>
                <a:hlinkClick r:id="rId3">
                  <a:extLst>
                    <a:ext uri="{A12FA001-AC4F-418D-AE19-62706E023703}">
                      <ahyp:hlinkClr xmlns:ahyp="http://schemas.microsoft.com/office/drawing/2018/hyperlinkcolor" val="tx"/>
                    </a:ext>
                  </a:extLst>
                </a:hlinkClick>
              </a:rPr>
              <a:t>Fall 2023</a:t>
            </a:r>
            <a:r>
              <a:rPr lang="en">
                <a:solidFill>
                  <a:srgbClr val="00FFFF"/>
                </a:solidFill>
              </a:rPr>
              <a:t>: seminar style</a:t>
            </a:r>
            <a:endParaRPr>
              <a:solidFill>
                <a:srgbClr val="00FFFF"/>
              </a:solidFill>
            </a:endParaRPr>
          </a:p>
        </p:txBody>
      </p:sp>
      <p:pic>
        <p:nvPicPr>
          <p:cNvPr id="122" name="Google Shape;122;p22"/>
          <p:cNvPicPr preferRelativeResize="0"/>
          <p:nvPr/>
        </p:nvPicPr>
        <p:blipFill>
          <a:blip r:embed="rId4">
            <a:alphaModFix/>
          </a:blip>
          <a:stretch>
            <a:fillRect/>
          </a:stretch>
        </p:blipFill>
        <p:spPr>
          <a:xfrm>
            <a:off x="5370125" y="2049525"/>
            <a:ext cx="3462174" cy="351000"/>
          </a:xfrm>
          <a:prstGeom prst="rect">
            <a:avLst/>
          </a:prstGeom>
          <a:noFill/>
          <a:ln>
            <a:noFill/>
          </a:ln>
        </p:spPr>
      </p:pic>
      <p:pic>
        <p:nvPicPr>
          <p:cNvPr id="123" name="Google Shape;123;p22"/>
          <p:cNvPicPr preferRelativeResize="0"/>
          <p:nvPr/>
        </p:nvPicPr>
        <p:blipFill>
          <a:blip r:embed="rId5">
            <a:alphaModFix/>
          </a:blip>
          <a:stretch>
            <a:fillRect/>
          </a:stretch>
        </p:blipFill>
        <p:spPr>
          <a:xfrm>
            <a:off x="5370125" y="2518775"/>
            <a:ext cx="3462174" cy="14040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u="sng">
                <a:solidFill>
                  <a:srgbClr val="4A86E8"/>
                </a:solidFill>
                <a:hlinkClick r:id="rId3">
                  <a:extLst>
                    <a:ext uri="{A12FA001-AC4F-418D-AE19-62706E023703}">
                      <ahyp:hlinkClr xmlns:ahyp="http://schemas.microsoft.com/office/drawing/2018/hyperlinkcolor" val="tx"/>
                    </a:ext>
                  </a:extLst>
                </a:hlinkClick>
              </a:rPr>
              <a:t>Updated Checklist</a:t>
            </a:r>
            <a:endParaRPr>
              <a:solidFill>
                <a:srgbClr val="4A86E8"/>
              </a:solidFill>
            </a:endParaRPr>
          </a:p>
        </p:txBody>
      </p:sp>
      <p:sp>
        <p:nvSpPr>
          <p:cNvPr id="70" name="Google Shape;70;p1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a:t>New changes include updating which courses can fulfill the </a:t>
            </a:r>
            <a:r>
              <a:rPr lang="en" b="1"/>
              <a:t>oral (OC), writing (WI), and digital (DL) </a:t>
            </a:r>
            <a:r>
              <a:rPr lang="en"/>
              <a:t>requirements.</a:t>
            </a:r>
            <a:endParaRPr/>
          </a:p>
          <a:p>
            <a:pPr marL="0" lvl="0" indent="0" algn="l" rtl="0">
              <a:lnSpc>
                <a:spcPct val="150000"/>
              </a:lnSpc>
              <a:spcBef>
                <a:spcPts val="1200"/>
              </a:spcBef>
              <a:spcAft>
                <a:spcPts val="0"/>
              </a:spcAft>
              <a:buNone/>
            </a:pPr>
            <a:r>
              <a:rPr lang="en"/>
              <a:t>Footnote 5: “Other university courses with the OC, WI, and DL designation can also be used.”</a:t>
            </a:r>
            <a:endParaRPr/>
          </a:p>
          <a:p>
            <a:pPr marL="0" lvl="0" indent="0" algn="l" rtl="0">
              <a:lnSpc>
                <a:spcPct val="150000"/>
              </a:lnSpc>
              <a:spcBef>
                <a:spcPts val="1200"/>
              </a:spcBef>
              <a:spcAft>
                <a:spcPts val="1200"/>
              </a:spcAft>
              <a:buNone/>
            </a:pPr>
            <a:r>
              <a:rPr lang="en"/>
              <a:t>BIOL 12B/A </a:t>
            </a:r>
            <a:r>
              <a:rPr lang="en" b="1"/>
              <a:t>do not</a:t>
            </a:r>
            <a:r>
              <a:rPr lang="en"/>
              <a:t> fulfill these requirements, but they can be used towards Section C lab requirement.</a:t>
            </a:r>
            <a:endParaRPr/>
          </a:p>
        </p:txBody>
      </p:sp>
      <p:pic>
        <p:nvPicPr>
          <p:cNvPr id="71" name="Google Shape;71;p14"/>
          <p:cNvPicPr preferRelativeResize="0"/>
          <p:nvPr/>
        </p:nvPicPr>
        <p:blipFill>
          <a:blip r:embed="rId4">
            <a:alphaModFix/>
          </a:blip>
          <a:stretch>
            <a:fillRect/>
          </a:stretch>
        </p:blipFill>
        <p:spPr>
          <a:xfrm>
            <a:off x="4287000" y="152400"/>
            <a:ext cx="3742079"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Fall 2024 Electives</a:t>
            </a:r>
            <a:endParaRPr/>
          </a:p>
        </p:txBody>
      </p:sp>
      <p:sp>
        <p:nvSpPr>
          <p:cNvPr id="77" name="Google Shape;7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157"/>
              <a:t>NPSY 12A: Perception: Human, Animal and Machine</a:t>
            </a:r>
            <a:endParaRPr sz="8157"/>
          </a:p>
          <a:p>
            <a:pPr marL="0" lvl="0" indent="0" algn="l" rtl="0">
              <a:spcBef>
                <a:spcPts val="1200"/>
              </a:spcBef>
              <a:spcAft>
                <a:spcPts val="0"/>
              </a:spcAft>
              <a:buNone/>
            </a:pPr>
            <a:r>
              <a:rPr lang="en" sz="8157"/>
              <a:t>NPSY 121B: Alzheimer’s Disease Resilience and Risk Factors</a:t>
            </a:r>
            <a:endParaRPr sz="8157"/>
          </a:p>
          <a:p>
            <a:pPr marL="0" lvl="0" indent="0" algn="l" rtl="0">
              <a:spcBef>
                <a:spcPts val="1200"/>
              </a:spcBef>
              <a:spcAft>
                <a:spcPts val="0"/>
              </a:spcAft>
              <a:buNone/>
            </a:pPr>
            <a:r>
              <a:rPr lang="en" sz="8157"/>
              <a:t>NPSY 199A: Human Neuropsychology</a:t>
            </a:r>
            <a:endParaRPr sz="8157"/>
          </a:p>
          <a:p>
            <a:pPr marL="0" lvl="0" indent="0" algn="l" rtl="0">
              <a:spcBef>
                <a:spcPts val="1200"/>
              </a:spcBef>
              <a:spcAft>
                <a:spcPts val="0"/>
              </a:spcAft>
              <a:buNone/>
            </a:pPr>
            <a:r>
              <a:rPr lang="en" sz="8157"/>
              <a:t>NBIO 140B: Principles of Neuroscience * (CORE) </a:t>
            </a:r>
            <a:endParaRPr sz="8157"/>
          </a:p>
          <a:p>
            <a:pPr marL="0" lvl="0" indent="0" algn="l" rtl="0">
              <a:spcBef>
                <a:spcPts val="1200"/>
              </a:spcBef>
              <a:spcAft>
                <a:spcPts val="0"/>
              </a:spcAft>
              <a:buNone/>
            </a:pPr>
            <a:r>
              <a:rPr lang="en" sz="8157"/>
              <a:t>NBIO 142B: Circadian Rhythms and Sleep</a:t>
            </a:r>
            <a:endParaRPr sz="8157"/>
          </a:p>
          <a:p>
            <a:pPr marL="0" lvl="0" indent="0" algn="l" rtl="0">
              <a:spcBef>
                <a:spcPts val="1200"/>
              </a:spcBef>
              <a:spcAft>
                <a:spcPts val="0"/>
              </a:spcAft>
              <a:buNone/>
            </a:pPr>
            <a:r>
              <a:rPr lang="en" sz="8157"/>
              <a:t>NBIO 143B: Developmental Neurobiology</a:t>
            </a:r>
            <a:endParaRPr sz="8157"/>
          </a:p>
          <a:p>
            <a:pPr marL="0" lvl="0" indent="0" algn="l" rtl="0">
              <a:spcBef>
                <a:spcPts val="1200"/>
              </a:spcBef>
              <a:spcAft>
                <a:spcPts val="0"/>
              </a:spcAft>
              <a:buNone/>
            </a:pPr>
            <a:r>
              <a:rPr lang="en" sz="8157"/>
              <a:t>NBIO 148B: Cellular Mechanisms of Neuronal Excitability and Plasticity</a:t>
            </a:r>
            <a:endParaRPr sz="8157"/>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311700" y="445025"/>
            <a:ext cx="3999900" cy="4123800"/>
          </a:xfrm>
          <a:prstGeom prst="rect">
            <a:avLst/>
          </a:prstGeom>
        </p:spPr>
        <p:txBody>
          <a:bodyPr spcFirstLastPara="1" wrap="square" lIns="91425" tIns="91425" rIns="91425" bIns="91425" anchor="t" anchorCtr="0">
            <a:normAutofit/>
          </a:bodyPr>
          <a:lstStyle/>
          <a:p>
            <a:pPr marL="0" lvl="0" indent="0" algn="l" rtl="0">
              <a:spcBef>
                <a:spcPts val="1800"/>
              </a:spcBef>
              <a:spcAft>
                <a:spcPts val="0"/>
              </a:spcAft>
              <a:buNone/>
            </a:pPr>
            <a:r>
              <a:rPr lang="en" sz="1700" b="1">
                <a:solidFill>
                  <a:schemeClr val="dk1"/>
                </a:solidFill>
              </a:rPr>
              <a:t>NPSY 12A — Perception: Human, Animal, and Machine</a:t>
            </a:r>
            <a:endParaRPr sz="1700" b="1">
              <a:solidFill>
                <a:schemeClr val="dk1"/>
              </a:solidFill>
            </a:endParaRPr>
          </a:p>
          <a:p>
            <a:pPr marL="0" lvl="0" indent="0" algn="l" rtl="0">
              <a:spcBef>
                <a:spcPts val="400"/>
              </a:spcBef>
              <a:spcAft>
                <a:spcPts val="0"/>
              </a:spcAft>
              <a:buNone/>
            </a:pPr>
            <a:r>
              <a:rPr lang="en" sz="1100" u="sng">
                <a:solidFill>
                  <a:schemeClr val="dk1"/>
                </a:solidFill>
              </a:rPr>
              <a:t>Fulfills</a:t>
            </a:r>
            <a:r>
              <a:rPr lang="en" sz="1100">
                <a:solidFill>
                  <a:schemeClr val="dk1"/>
                </a:solidFill>
              </a:rPr>
              <a:t>: Section B neuro elective, section C science elective if section B is already complete</a:t>
            </a:r>
            <a:endParaRPr sz="1100">
              <a:solidFill>
                <a:schemeClr val="dk1"/>
              </a:solidFill>
            </a:endParaRPr>
          </a:p>
          <a:p>
            <a:pPr marL="0" lvl="0" indent="0" algn="l" rtl="0">
              <a:spcBef>
                <a:spcPts val="1200"/>
              </a:spcBef>
              <a:spcAft>
                <a:spcPts val="0"/>
              </a:spcAft>
              <a:buNone/>
            </a:pPr>
            <a:r>
              <a:rPr lang="en" sz="1100" u="sng">
                <a:solidFill>
                  <a:schemeClr val="dk1"/>
                </a:solidFill>
              </a:rPr>
              <a:t>Prerequisite</a:t>
            </a:r>
            <a:r>
              <a:rPr lang="en" sz="1100">
                <a:solidFill>
                  <a:schemeClr val="dk1"/>
                </a:solidFill>
              </a:rPr>
              <a:t>: PSYC 10a or MATH 10a or equivalent AP exam score, or permission of the instructor</a:t>
            </a:r>
            <a:endParaRPr sz="1100">
              <a:solidFill>
                <a:schemeClr val="dk1"/>
              </a:solidFill>
            </a:endParaRPr>
          </a:p>
          <a:p>
            <a:pPr marL="0" lvl="0" indent="0" algn="l" rtl="0">
              <a:spcBef>
                <a:spcPts val="1200"/>
              </a:spcBef>
              <a:spcAft>
                <a:spcPts val="1200"/>
              </a:spcAft>
              <a:buNone/>
            </a:pPr>
            <a:r>
              <a:rPr lang="en" sz="1100">
                <a:solidFill>
                  <a:schemeClr val="dk1"/>
                </a:solidFill>
              </a:rPr>
              <a:t>Examines the human senses, emphasizing sight and hearing, studied from standpoints of anatomy, physiology, and psychophysics. Insights from the study of special observers, including developmentally immature humans, members of nonhuman species, and people with abnormal sensory systems.</a:t>
            </a:r>
            <a:endParaRPr/>
          </a:p>
        </p:txBody>
      </p:sp>
      <p:sp>
        <p:nvSpPr>
          <p:cNvPr id="83" name="Google Shape;83;p16"/>
          <p:cNvSpPr txBox="1">
            <a:spLocks noGrp="1"/>
          </p:cNvSpPr>
          <p:nvPr>
            <p:ph type="body" idx="2"/>
          </p:nvPr>
        </p:nvSpPr>
        <p:spPr>
          <a:xfrm>
            <a:off x="4832400" y="445075"/>
            <a:ext cx="3999900" cy="4123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Robert Sekular</a:t>
            </a:r>
            <a:endParaRPr>
              <a:solidFill>
                <a:srgbClr val="00FFFF"/>
              </a:solidFill>
            </a:endParaRPr>
          </a:p>
          <a:p>
            <a:pPr marL="914400" lvl="1" indent="-304800" algn="l" rtl="0">
              <a:spcBef>
                <a:spcPts val="0"/>
              </a:spcBef>
              <a:spcAft>
                <a:spcPts val="0"/>
              </a:spcAft>
              <a:buClr>
                <a:srgbClr val="00FFFF"/>
              </a:buClr>
              <a:buSzPts val="1200"/>
              <a:buChar char="○"/>
            </a:pPr>
            <a:r>
              <a:rPr lang="en">
                <a:solidFill>
                  <a:srgbClr val="00FFFF"/>
                </a:solidFill>
              </a:rPr>
              <a:t>Is he retiring?</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Capacity: 40</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T/R | 3:55pm - 5:15pm</a:t>
            </a:r>
            <a:endParaRPr>
              <a:solidFill>
                <a:srgbClr val="00FFFF"/>
              </a:solidFill>
            </a:endParaRPr>
          </a:p>
          <a:p>
            <a:pPr marL="45720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Usually offered every year</a:t>
            </a:r>
            <a:endParaRPr>
              <a:solidFill>
                <a:srgbClr val="00FFFF"/>
              </a:solidFill>
            </a:endParaRPr>
          </a:p>
          <a:p>
            <a:pPr marL="45720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u="sng">
                <a:solidFill>
                  <a:srgbClr val="4A86E8"/>
                </a:solidFill>
                <a:hlinkClick r:id="rId3">
                  <a:extLst>
                    <a:ext uri="{A12FA001-AC4F-418D-AE19-62706E023703}">
                      <ahyp:hlinkClr xmlns:ahyp="http://schemas.microsoft.com/office/drawing/2018/hyperlinkcolor" val="tx"/>
                    </a:ext>
                  </a:extLst>
                </a:hlinkClick>
              </a:rPr>
              <a:t>Fall 2023 format</a:t>
            </a:r>
            <a:r>
              <a:rPr lang="en">
                <a:solidFill>
                  <a:srgbClr val="00FFFF"/>
                </a:solidFill>
              </a:rPr>
              <a:t>: lecture style w/ required readings and 3 exams</a:t>
            </a:r>
            <a:endParaRPr>
              <a:solidFill>
                <a:srgbClr val="00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311700" y="445025"/>
            <a:ext cx="3999900" cy="4199100"/>
          </a:xfrm>
          <a:prstGeom prst="rect">
            <a:avLst/>
          </a:prstGeom>
        </p:spPr>
        <p:txBody>
          <a:bodyPr spcFirstLastPara="1" wrap="square" lIns="91425" tIns="91425" rIns="91425" bIns="91425" anchor="t" anchorCtr="0">
            <a:normAutofit/>
          </a:bodyPr>
          <a:lstStyle/>
          <a:p>
            <a:pPr marL="0" lvl="0" indent="0" algn="l" rtl="0">
              <a:spcBef>
                <a:spcPts val="1800"/>
              </a:spcBef>
              <a:spcAft>
                <a:spcPts val="0"/>
              </a:spcAft>
              <a:buNone/>
            </a:pPr>
            <a:r>
              <a:rPr lang="en" sz="1700" b="1">
                <a:solidFill>
                  <a:schemeClr val="dk1"/>
                </a:solidFill>
              </a:rPr>
              <a:t>NPSY 121B — Alzheimer's Disease Resilience and Risk Factors</a:t>
            </a:r>
            <a:endParaRPr sz="1700" b="1">
              <a:solidFill>
                <a:schemeClr val="dk1"/>
              </a:solidFill>
            </a:endParaRPr>
          </a:p>
          <a:p>
            <a:pPr marL="0" lvl="0" indent="0" algn="l" rtl="0">
              <a:spcBef>
                <a:spcPts val="400"/>
              </a:spcBef>
              <a:spcAft>
                <a:spcPts val="0"/>
              </a:spcAft>
              <a:buNone/>
            </a:pPr>
            <a:r>
              <a:rPr lang="en" sz="1100" u="sng">
                <a:solidFill>
                  <a:schemeClr val="dk1"/>
                </a:solidFill>
              </a:rPr>
              <a:t>Fulfills</a:t>
            </a:r>
            <a:r>
              <a:rPr lang="en" sz="1100">
                <a:solidFill>
                  <a:schemeClr val="dk1"/>
                </a:solidFill>
              </a:rPr>
              <a:t>: Section B neuro elective, section C science elective if section B is complete, section D oral or writing requirement</a:t>
            </a:r>
            <a:endParaRPr sz="1100">
              <a:solidFill>
                <a:schemeClr val="dk1"/>
              </a:solidFill>
            </a:endParaRPr>
          </a:p>
          <a:p>
            <a:pPr marL="0" lvl="0" indent="0" algn="l" rtl="0">
              <a:spcBef>
                <a:spcPts val="1200"/>
              </a:spcBef>
              <a:spcAft>
                <a:spcPts val="0"/>
              </a:spcAft>
              <a:buNone/>
            </a:pPr>
            <a:r>
              <a:rPr lang="en" sz="1100" u="sng">
                <a:solidFill>
                  <a:schemeClr val="dk1"/>
                </a:solidFill>
              </a:rPr>
              <a:t>Prerequisites</a:t>
            </a:r>
            <a:r>
              <a:rPr lang="en" sz="1100">
                <a:solidFill>
                  <a:schemeClr val="dk1"/>
                </a:solidFill>
              </a:rPr>
              <a:t>: Junior or Senior standing (at least 56 credits), majoring in psychology, neuroscience, or HSSP. Also open to graduate students in psychology and neuroscience</a:t>
            </a:r>
            <a:endParaRPr sz="1100">
              <a:solidFill>
                <a:schemeClr val="dk1"/>
              </a:solidFill>
            </a:endParaRPr>
          </a:p>
          <a:p>
            <a:pPr marL="0" lvl="0" indent="0" algn="l" rtl="0">
              <a:spcBef>
                <a:spcPts val="1200"/>
              </a:spcBef>
              <a:spcAft>
                <a:spcPts val="0"/>
              </a:spcAft>
              <a:buNone/>
            </a:pPr>
            <a:r>
              <a:rPr lang="en" sz="1100">
                <a:solidFill>
                  <a:schemeClr val="dk1"/>
                </a:solidFill>
              </a:rPr>
              <a:t>Provides an overview of Alzheimer’s disease, and the factors that may accelerate disease progression and those factors that may be protective. We will cover a broad array of topics including: neuroimaging and blood biomarkers for Alzheimer’s disease in humans; aging versus preclinical Alzheimer’s disease; modern definitions of Alzheimer’s resilience, reserve and brain maintenance; role of stress and psychopathology as risk factors for Alzheimer’s disease; relationships between Alzheimer’s pathology and cognitive function.</a:t>
            </a:r>
            <a:endParaRPr sz="1100">
              <a:solidFill>
                <a:schemeClr val="dk1"/>
              </a:solidFill>
            </a:endParaRPr>
          </a:p>
          <a:p>
            <a:pPr marL="0" lvl="0" indent="0" algn="l" rtl="0">
              <a:spcBef>
                <a:spcPts val="1200"/>
              </a:spcBef>
              <a:spcAft>
                <a:spcPts val="1200"/>
              </a:spcAft>
              <a:buNone/>
            </a:pPr>
            <a:endParaRPr/>
          </a:p>
        </p:txBody>
      </p:sp>
      <p:sp>
        <p:nvSpPr>
          <p:cNvPr id="89" name="Google Shape;89;p17"/>
          <p:cNvSpPr txBox="1">
            <a:spLocks noGrp="1"/>
          </p:cNvSpPr>
          <p:nvPr>
            <p:ph type="body" idx="2"/>
          </p:nvPr>
        </p:nvSpPr>
        <p:spPr>
          <a:xfrm>
            <a:off x="4832400" y="445025"/>
            <a:ext cx="3999900" cy="412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Anne Berry</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Capacity: 50</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T/R | 3:55pm - 5:15pm</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Usually offered every year</a:t>
            </a:r>
            <a:endParaRPr>
              <a:solidFill>
                <a:srgbClr val="00FFFF"/>
              </a:solidFill>
            </a:endParaRPr>
          </a:p>
          <a:p>
            <a:pPr marL="45720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Past syllabus not available on Latte</a:t>
            </a:r>
            <a:endParaRPr>
              <a:solidFill>
                <a:srgbClr val="00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311700" y="445025"/>
            <a:ext cx="3999900" cy="4123800"/>
          </a:xfrm>
          <a:prstGeom prst="rect">
            <a:avLst/>
          </a:prstGeom>
        </p:spPr>
        <p:txBody>
          <a:bodyPr spcFirstLastPara="1" wrap="square" lIns="91425" tIns="91425" rIns="91425" bIns="91425" anchor="t" anchorCtr="0">
            <a:normAutofit/>
          </a:bodyPr>
          <a:lstStyle/>
          <a:p>
            <a:pPr marL="0" lvl="0" indent="0" algn="l" rtl="0">
              <a:spcBef>
                <a:spcPts val="1800"/>
              </a:spcBef>
              <a:spcAft>
                <a:spcPts val="0"/>
              </a:spcAft>
              <a:buNone/>
            </a:pPr>
            <a:r>
              <a:rPr lang="en" sz="1700" b="1">
                <a:solidFill>
                  <a:schemeClr val="dk1"/>
                </a:solidFill>
              </a:rPr>
              <a:t>NPSY 199A — Human Neuropsychology</a:t>
            </a:r>
            <a:endParaRPr sz="1700" b="1">
              <a:solidFill>
                <a:schemeClr val="dk1"/>
              </a:solidFill>
            </a:endParaRPr>
          </a:p>
          <a:p>
            <a:pPr marL="0" lvl="0" indent="0" algn="l" rtl="0">
              <a:spcBef>
                <a:spcPts val="400"/>
              </a:spcBef>
              <a:spcAft>
                <a:spcPts val="0"/>
              </a:spcAft>
              <a:buNone/>
            </a:pPr>
            <a:r>
              <a:rPr lang="en" sz="1100" u="sng">
                <a:solidFill>
                  <a:schemeClr val="dk1"/>
                </a:solidFill>
              </a:rPr>
              <a:t>Fulfills</a:t>
            </a:r>
            <a:r>
              <a:rPr lang="en" sz="1100">
                <a:solidFill>
                  <a:schemeClr val="dk1"/>
                </a:solidFill>
              </a:rPr>
              <a:t>: Section B neuro elective, section C science elective if section B is complete</a:t>
            </a:r>
            <a:endParaRPr sz="1100">
              <a:solidFill>
                <a:schemeClr val="dk1"/>
              </a:solidFill>
            </a:endParaRPr>
          </a:p>
          <a:p>
            <a:pPr marL="0" lvl="0" indent="0" algn="l" rtl="0">
              <a:spcBef>
                <a:spcPts val="1200"/>
              </a:spcBef>
              <a:spcAft>
                <a:spcPts val="0"/>
              </a:spcAft>
              <a:buNone/>
            </a:pPr>
            <a:r>
              <a:rPr lang="en" sz="1100" u="sng">
                <a:solidFill>
                  <a:schemeClr val="dk1"/>
                </a:solidFill>
              </a:rPr>
              <a:t>Prerequisites</a:t>
            </a:r>
            <a:r>
              <a:rPr lang="en" sz="1100">
                <a:solidFill>
                  <a:schemeClr val="dk1"/>
                </a:solidFill>
              </a:rPr>
              <a:t>: Psych 10a or Math 10a or equivalent AP exam score, and at least sophomore standing (at least 24 credits)</a:t>
            </a:r>
            <a:br>
              <a:rPr lang="en" sz="1100">
                <a:solidFill>
                  <a:schemeClr val="dk1"/>
                </a:solidFill>
              </a:rPr>
            </a:br>
            <a:br>
              <a:rPr lang="en" sz="1100">
                <a:solidFill>
                  <a:schemeClr val="dk1"/>
                </a:solidFill>
              </a:rPr>
            </a:br>
            <a:r>
              <a:rPr lang="en" sz="1100">
                <a:solidFill>
                  <a:schemeClr val="dk1"/>
                </a:solidFill>
              </a:rPr>
              <a:t>Designed as an introduction to human neuropsychology. Topics include cerebral dominance, neuroanatomical mapping, and localization of function, with special reference to language, memory, and related cognitive function.</a:t>
            </a:r>
            <a:endParaRPr sz="1100">
              <a:solidFill>
                <a:srgbClr val="000000"/>
              </a:solidFill>
            </a:endParaRPr>
          </a:p>
          <a:p>
            <a:pPr marL="0" lvl="0" indent="0" algn="l" rtl="0">
              <a:spcBef>
                <a:spcPts val="1200"/>
              </a:spcBef>
              <a:spcAft>
                <a:spcPts val="1200"/>
              </a:spcAft>
              <a:buNone/>
            </a:pPr>
            <a:endParaRPr/>
          </a:p>
        </p:txBody>
      </p:sp>
      <p:sp>
        <p:nvSpPr>
          <p:cNvPr id="95" name="Google Shape;95;p18"/>
          <p:cNvSpPr txBox="1">
            <a:spLocks noGrp="1"/>
          </p:cNvSpPr>
          <p:nvPr>
            <p:ph type="body" idx="2"/>
          </p:nvPr>
        </p:nvSpPr>
        <p:spPr>
          <a:xfrm>
            <a:off x="4832400" y="445075"/>
            <a:ext cx="3999900" cy="412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Teresa Mitchell</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Capacity: 75</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M/W/R | 11:15am - 12:05pm</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Usually offered every year</a:t>
            </a:r>
            <a:endParaRPr>
              <a:solidFill>
                <a:srgbClr val="00FFFF"/>
              </a:solidFill>
            </a:endParaRPr>
          </a:p>
          <a:p>
            <a:pPr marL="457200" lvl="0" indent="-317500" algn="l" rtl="0">
              <a:spcBef>
                <a:spcPts val="0"/>
              </a:spcBef>
              <a:spcAft>
                <a:spcPts val="0"/>
              </a:spcAft>
              <a:buClr>
                <a:srgbClr val="00FFFF"/>
              </a:buClr>
              <a:buSzPts val="1400"/>
              <a:buChar char="●"/>
            </a:pPr>
            <a:r>
              <a:rPr lang="en" u="sng">
                <a:solidFill>
                  <a:srgbClr val="4A86E8"/>
                </a:solidFill>
                <a:hlinkClick r:id="rId3">
                  <a:extLst>
                    <a:ext uri="{A12FA001-AC4F-418D-AE19-62706E023703}">
                      <ahyp:hlinkClr xmlns:ahyp="http://schemas.microsoft.com/office/drawing/2018/hyperlinkcolor" val="tx"/>
                    </a:ext>
                  </a:extLst>
                </a:hlinkClick>
              </a:rPr>
              <a:t>Fall 2023 format</a:t>
            </a:r>
            <a:r>
              <a:rPr lang="en">
                <a:solidFill>
                  <a:srgbClr val="00FFFF"/>
                </a:solidFill>
              </a:rPr>
              <a:t>: lecture style</a:t>
            </a:r>
            <a:endParaRPr>
              <a:solidFill>
                <a:srgbClr val="00FFFF"/>
              </a:solidFill>
            </a:endParaRPr>
          </a:p>
        </p:txBody>
      </p:sp>
      <p:pic>
        <p:nvPicPr>
          <p:cNvPr id="96" name="Google Shape;96;p18"/>
          <p:cNvPicPr preferRelativeResize="0"/>
          <p:nvPr/>
        </p:nvPicPr>
        <p:blipFill>
          <a:blip r:embed="rId4">
            <a:alphaModFix/>
          </a:blip>
          <a:stretch>
            <a:fillRect/>
          </a:stretch>
        </p:blipFill>
        <p:spPr>
          <a:xfrm>
            <a:off x="5389825" y="2197300"/>
            <a:ext cx="3197126" cy="2433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body" idx="1"/>
          </p:nvPr>
        </p:nvSpPr>
        <p:spPr>
          <a:xfrm>
            <a:off x="311700" y="445025"/>
            <a:ext cx="3999900" cy="41238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1800"/>
              </a:spcBef>
              <a:spcAft>
                <a:spcPts val="0"/>
              </a:spcAft>
              <a:buNone/>
            </a:pPr>
            <a:r>
              <a:rPr lang="en" sz="1700" b="1">
                <a:solidFill>
                  <a:schemeClr val="dk1"/>
                </a:solidFill>
              </a:rPr>
              <a:t>NBIO 140B — Principles of Neuroscience * (CORE) </a:t>
            </a:r>
            <a:endParaRPr sz="1700" b="1">
              <a:solidFill>
                <a:schemeClr val="dk1"/>
              </a:solidFill>
            </a:endParaRPr>
          </a:p>
          <a:p>
            <a:pPr marL="0" lvl="0" indent="0" algn="l" rtl="0">
              <a:lnSpc>
                <a:spcPct val="115000"/>
              </a:lnSpc>
              <a:spcBef>
                <a:spcPts val="400"/>
              </a:spcBef>
              <a:spcAft>
                <a:spcPts val="0"/>
              </a:spcAft>
              <a:buNone/>
            </a:pPr>
            <a:r>
              <a:rPr lang="en" sz="1100" u="sng">
                <a:solidFill>
                  <a:schemeClr val="dk1"/>
                </a:solidFill>
              </a:rPr>
              <a:t>Fulfills</a:t>
            </a:r>
            <a:r>
              <a:rPr lang="en" sz="1100">
                <a:solidFill>
                  <a:schemeClr val="dk1"/>
                </a:solidFill>
              </a:rPr>
              <a:t>: Section A neuro core course (cannot be used additionally for section B or C)</a:t>
            </a:r>
            <a:endParaRPr sz="1100">
              <a:solidFill>
                <a:schemeClr val="dk1"/>
              </a:solidFill>
            </a:endParaRPr>
          </a:p>
          <a:p>
            <a:pPr marL="0" lvl="0" indent="0" algn="l" rtl="0">
              <a:lnSpc>
                <a:spcPct val="115000"/>
              </a:lnSpc>
              <a:spcBef>
                <a:spcPts val="1200"/>
              </a:spcBef>
              <a:spcAft>
                <a:spcPts val="0"/>
              </a:spcAft>
              <a:buNone/>
            </a:pPr>
            <a:r>
              <a:rPr lang="en" sz="1100" u="sng">
                <a:solidFill>
                  <a:schemeClr val="dk1"/>
                </a:solidFill>
              </a:rPr>
              <a:t>Prerequisites</a:t>
            </a:r>
            <a:r>
              <a:rPr lang="en" sz="1100">
                <a:solidFill>
                  <a:schemeClr val="dk1"/>
                </a:solidFill>
              </a:rPr>
              <a:t>: Sophomore standing (at least 24 credits), BIOL 15b, one additional BIOL, BCHM, NBIO or NPSY course and one of the following: One year of college-level chemistry with lab, one year of college-level physics with lab, or any math course above 10a,b. AP scores are not accepted to meet the prerequisite. </a:t>
            </a:r>
            <a:r>
              <a:rPr lang="en" sz="1100" b="1">
                <a:solidFill>
                  <a:schemeClr val="dk1"/>
                </a:solidFill>
              </a:rPr>
              <a:t>Junior standing recommended.</a:t>
            </a:r>
            <a:br>
              <a:rPr lang="en" sz="1100">
                <a:solidFill>
                  <a:schemeClr val="dk1"/>
                </a:solidFill>
              </a:rPr>
            </a:br>
            <a:br>
              <a:rPr lang="en" sz="1100">
                <a:solidFill>
                  <a:schemeClr val="dk1"/>
                </a:solidFill>
              </a:rPr>
            </a:br>
            <a:r>
              <a:rPr lang="en" sz="1100">
                <a:solidFill>
                  <a:schemeClr val="dk1"/>
                </a:solidFill>
              </a:rPr>
              <a:t>Examines the fundamental principles of neuroscience. Topics include resting potentials, action potentials, synaptic transmission, sensory systems, motor systems, learning, neural circuits underlying behavior, neurological diseases, and mental illness.</a:t>
            </a:r>
            <a:endParaRPr sz="1100">
              <a:solidFill>
                <a:schemeClr val="dk1"/>
              </a:solidFill>
            </a:endParaRPr>
          </a:p>
          <a:p>
            <a:pPr marL="0" lvl="0" indent="0" algn="l" rtl="0">
              <a:spcBef>
                <a:spcPts val="1200"/>
              </a:spcBef>
              <a:spcAft>
                <a:spcPts val="0"/>
              </a:spcAft>
              <a:buNone/>
            </a:pPr>
            <a:endParaRPr sz="1100">
              <a:solidFill>
                <a:srgbClr val="000000"/>
              </a:solidFill>
            </a:endParaRPr>
          </a:p>
          <a:p>
            <a:pPr marL="0" lvl="0" indent="0" algn="l" rtl="0">
              <a:spcBef>
                <a:spcPts val="0"/>
              </a:spcBef>
              <a:spcAft>
                <a:spcPts val="1200"/>
              </a:spcAft>
              <a:buNone/>
            </a:pPr>
            <a:endParaRPr/>
          </a:p>
        </p:txBody>
      </p:sp>
      <p:sp>
        <p:nvSpPr>
          <p:cNvPr id="102" name="Google Shape;102;p19"/>
          <p:cNvSpPr txBox="1">
            <a:spLocks noGrp="1"/>
          </p:cNvSpPr>
          <p:nvPr>
            <p:ph type="body" idx="2"/>
          </p:nvPr>
        </p:nvSpPr>
        <p:spPr>
          <a:xfrm>
            <a:off x="4832400" y="445075"/>
            <a:ext cx="3999900" cy="4123800"/>
          </a:xfrm>
          <a:prstGeom prst="rect">
            <a:avLst/>
          </a:prstGeom>
          <a:ln>
            <a:noFill/>
          </a:ln>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Sonia Kedia (new professor at Brandeis) </a:t>
            </a:r>
            <a:endParaRPr>
              <a:solidFill>
                <a:srgbClr val="00FFFF"/>
              </a:solidFill>
            </a:endParaRPr>
          </a:p>
          <a:p>
            <a:pPr marL="914400" lvl="1" indent="-304800" algn="l" rtl="0">
              <a:spcBef>
                <a:spcPts val="0"/>
              </a:spcBef>
              <a:spcAft>
                <a:spcPts val="0"/>
              </a:spcAft>
              <a:buClr>
                <a:srgbClr val="00FFFF"/>
              </a:buClr>
              <a:buSzPts val="1200"/>
              <a:buChar char="○"/>
            </a:pPr>
            <a:r>
              <a:rPr lang="en">
                <a:solidFill>
                  <a:srgbClr val="00FFFF"/>
                </a:solidFill>
              </a:rPr>
              <a:t>Course was previously taught by Professor Vladis, who is no longer here</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Capacity: currently unknown</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M/W | 4:05pm - 5:25pm</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Usually offered every FALL</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Lecture style</a:t>
            </a:r>
            <a:endParaRPr>
              <a:solidFill>
                <a:srgbClr val="00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311700" y="445025"/>
            <a:ext cx="3999900" cy="4123800"/>
          </a:xfrm>
          <a:prstGeom prst="rect">
            <a:avLst/>
          </a:prstGeom>
        </p:spPr>
        <p:txBody>
          <a:bodyPr spcFirstLastPara="1" wrap="square" lIns="91425" tIns="91425" rIns="91425" bIns="91425" anchor="t" anchorCtr="0">
            <a:normAutofit/>
          </a:bodyPr>
          <a:lstStyle/>
          <a:p>
            <a:pPr marL="0" lvl="0" indent="0" algn="l" rtl="0">
              <a:spcBef>
                <a:spcPts val="1800"/>
              </a:spcBef>
              <a:spcAft>
                <a:spcPts val="0"/>
              </a:spcAft>
              <a:buNone/>
            </a:pPr>
            <a:r>
              <a:rPr lang="en" sz="1700" b="1">
                <a:solidFill>
                  <a:schemeClr val="dk1"/>
                </a:solidFill>
              </a:rPr>
              <a:t>NBIO 142B — Circadian Rhythms and Sleep</a:t>
            </a:r>
            <a:endParaRPr sz="1700" b="1">
              <a:solidFill>
                <a:schemeClr val="dk1"/>
              </a:solidFill>
            </a:endParaRPr>
          </a:p>
          <a:p>
            <a:pPr marL="0" lvl="0" indent="0" algn="l" rtl="0">
              <a:spcBef>
                <a:spcPts val="400"/>
              </a:spcBef>
              <a:spcAft>
                <a:spcPts val="0"/>
              </a:spcAft>
              <a:buNone/>
            </a:pPr>
            <a:r>
              <a:rPr lang="en" sz="1100" u="sng">
                <a:solidFill>
                  <a:schemeClr val="dk1"/>
                </a:solidFill>
              </a:rPr>
              <a:t>Fulfills</a:t>
            </a:r>
            <a:r>
              <a:rPr lang="en" sz="1100">
                <a:solidFill>
                  <a:schemeClr val="dk1"/>
                </a:solidFill>
              </a:rPr>
              <a:t>: Section B neuro elective, section C science elective if section B is already complete</a:t>
            </a:r>
            <a:endParaRPr sz="1100">
              <a:solidFill>
                <a:schemeClr val="dk1"/>
              </a:solidFill>
            </a:endParaRPr>
          </a:p>
          <a:p>
            <a:pPr marL="0" lvl="0" indent="0" algn="l" rtl="0">
              <a:spcBef>
                <a:spcPts val="1200"/>
              </a:spcBef>
              <a:spcAft>
                <a:spcPts val="0"/>
              </a:spcAft>
              <a:buNone/>
            </a:pPr>
            <a:r>
              <a:rPr lang="en" sz="1100" u="sng">
                <a:solidFill>
                  <a:schemeClr val="dk1"/>
                </a:solidFill>
              </a:rPr>
              <a:t>Prerequisite</a:t>
            </a:r>
            <a:r>
              <a:rPr lang="en" sz="1100">
                <a:solidFill>
                  <a:schemeClr val="dk1"/>
                </a:solidFill>
              </a:rPr>
              <a:t>: NBIO 140b or BIOL 105b</a:t>
            </a:r>
            <a:br>
              <a:rPr lang="en" sz="1100">
                <a:solidFill>
                  <a:schemeClr val="dk1"/>
                </a:solidFill>
              </a:rPr>
            </a:br>
            <a:br>
              <a:rPr lang="en" sz="1100">
                <a:solidFill>
                  <a:schemeClr val="dk1"/>
                </a:solidFill>
              </a:rPr>
            </a:br>
            <a:r>
              <a:rPr lang="en" sz="1100" b="1">
                <a:solidFill>
                  <a:schemeClr val="dk1"/>
                </a:solidFill>
              </a:rPr>
              <a:t>Explores via some lecturing, but predominantly discussion of papers from the primary literature</a:t>
            </a:r>
            <a:r>
              <a:rPr lang="en" sz="1100">
                <a:solidFill>
                  <a:schemeClr val="dk1"/>
                </a:solidFill>
              </a:rPr>
              <a:t>, what we know about circadian rhythms and sleep in different organisms. We will discuss the molecular, cellular and circuitry control of rhythms and sleep as well as their behavioral and physiological consequences.</a:t>
            </a:r>
            <a:endParaRPr sz="1100">
              <a:solidFill>
                <a:schemeClr val="dk1"/>
              </a:solidFill>
            </a:endParaRPr>
          </a:p>
          <a:p>
            <a:pPr marL="0" lvl="0" indent="0" algn="l" rtl="0">
              <a:spcBef>
                <a:spcPts val="1200"/>
              </a:spcBef>
              <a:spcAft>
                <a:spcPts val="0"/>
              </a:spcAft>
              <a:buNone/>
            </a:pPr>
            <a:endParaRPr sz="1100">
              <a:solidFill>
                <a:srgbClr val="000000"/>
              </a:solidFill>
            </a:endParaRPr>
          </a:p>
          <a:p>
            <a:pPr marL="0" lvl="0" indent="0" algn="l" rtl="0">
              <a:spcBef>
                <a:spcPts val="0"/>
              </a:spcBef>
              <a:spcAft>
                <a:spcPts val="1200"/>
              </a:spcAft>
              <a:buNone/>
            </a:pPr>
            <a:endParaRPr/>
          </a:p>
        </p:txBody>
      </p:sp>
      <p:sp>
        <p:nvSpPr>
          <p:cNvPr id="108" name="Google Shape;108;p20"/>
          <p:cNvSpPr txBox="1">
            <a:spLocks noGrp="1"/>
          </p:cNvSpPr>
          <p:nvPr>
            <p:ph type="body" idx="2"/>
          </p:nvPr>
        </p:nvSpPr>
        <p:spPr>
          <a:xfrm>
            <a:off x="4832400" y="445075"/>
            <a:ext cx="3999900" cy="4123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Michael Rosbash and Leslie Griffith</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Capacity: 25</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T/F | 11:10am - 12:30pm</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Usually offered every second year (wasn’t offered Fall 2022)</a:t>
            </a:r>
            <a:endParaRPr>
              <a:solidFill>
                <a:srgbClr val="00FFFF"/>
              </a:solidFill>
            </a:endParaRPr>
          </a:p>
          <a:p>
            <a:pPr marL="0" lvl="0" indent="0" algn="l" rtl="0">
              <a:spcBef>
                <a:spcPts val="1200"/>
              </a:spcBef>
              <a:spcAft>
                <a:spcPts val="0"/>
              </a:spcAft>
              <a:buNone/>
            </a:pPr>
            <a:endParaRPr>
              <a:solidFill>
                <a:srgbClr val="00FFFF"/>
              </a:solidFill>
            </a:endParaRPr>
          </a:p>
          <a:p>
            <a:pPr marL="457200" lvl="0" indent="-317500" algn="l" rtl="0">
              <a:spcBef>
                <a:spcPts val="1200"/>
              </a:spcBef>
              <a:spcAft>
                <a:spcPts val="0"/>
              </a:spcAft>
              <a:buClr>
                <a:srgbClr val="00FFFF"/>
              </a:buClr>
              <a:buSzPts val="1400"/>
              <a:buChar char="●"/>
            </a:pPr>
            <a:r>
              <a:rPr lang="en">
                <a:solidFill>
                  <a:srgbClr val="00FFFF"/>
                </a:solidFill>
              </a:rPr>
              <a:t>Lecture + seminar style</a:t>
            </a:r>
            <a:endParaRPr>
              <a:solidFill>
                <a:srgbClr val="00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311700" y="445025"/>
            <a:ext cx="3999900" cy="41238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1800"/>
              </a:spcBef>
              <a:spcAft>
                <a:spcPts val="0"/>
              </a:spcAft>
              <a:buNone/>
            </a:pPr>
            <a:r>
              <a:rPr lang="en" sz="1700" b="1">
                <a:solidFill>
                  <a:schemeClr val="dk1"/>
                </a:solidFill>
              </a:rPr>
              <a:t>NBIO 143B — Developmental Neurobiology</a:t>
            </a:r>
            <a:endParaRPr sz="1700" b="1">
              <a:solidFill>
                <a:schemeClr val="dk1"/>
              </a:solidFill>
            </a:endParaRPr>
          </a:p>
          <a:p>
            <a:pPr marL="0" lvl="0" indent="0" algn="l" rtl="0">
              <a:lnSpc>
                <a:spcPct val="115000"/>
              </a:lnSpc>
              <a:spcBef>
                <a:spcPts val="400"/>
              </a:spcBef>
              <a:spcAft>
                <a:spcPts val="0"/>
              </a:spcAft>
              <a:buNone/>
            </a:pPr>
            <a:r>
              <a:rPr lang="en" sz="1100" u="sng">
                <a:solidFill>
                  <a:schemeClr val="dk1"/>
                </a:solidFill>
              </a:rPr>
              <a:t>Fulfills</a:t>
            </a:r>
            <a:r>
              <a:rPr lang="en" sz="1100">
                <a:solidFill>
                  <a:schemeClr val="dk1"/>
                </a:solidFill>
              </a:rPr>
              <a:t>: Section B neuro elective, section C science elective if section B is already complete</a:t>
            </a:r>
            <a:endParaRPr sz="1100">
              <a:solidFill>
                <a:schemeClr val="dk1"/>
              </a:solidFill>
            </a:endParaRPr>
          </a:p>
          <a:p>
            <a:pPr marL="0" lvl="0" indent="0" algn="l" rtl="0">
              <a:lnSpc>
                <a:spcPct val="115000"/>
              </a:lnSpc>
              <a:spcBef>
                <a:spcPts val="1200"/>
              </a:spcBef>
              <a:spcAft>
                <a:spcPts val="0"/>
              </a:spcAft>
              <a:buNone/>
            </a:pPr>
            <a:r>
              <a:rPr lang="en" sz="1100" u="sng">
                <a:solidFill>
                  <a:schemeClr val="dk1"/>
                </a:solidFill>
              </a:rPr>
              <a:t>Prerequisites</a:t>
            </a:r>
            <a:r>
              <a:rPr lang="en" sz="1100">
                <a:solidFill>
                  <a:schemeClr val="dk1"/>
                </a:solidFill>
              </a:rPr>
              <a:t>: BIOL 14a, BIOL 15b (AP exam score can substitute), and either BIOL 12a or BIOL 18b, or permission of the instructor</a:t>
            </a:r>
            <a:br>
              <a:rPr lang="en" sz="1100">
                <a:solidFill>
                  <a:schemeClr val="dk1"/>
                </a:solidFill>
              </a:rPr>
            </a:br>
            <a:br>
              <a:rPr lang="en" sz="1100">
                <a:solidFill>
                  <a:schemeClr val="dk1"/>
                </a:solidFill>
              </a:rPr>
            </a:br>
            <a:r>
              <a:rPr lang="en" sz="1100">
                <a:solidFill>
                  <a:schemeClr val="dk1"/>
                </a:solidFill>
              </a:rPr>
              <a:t>Discusses the molecular mechanisms used in the development of the nervous system in both invertebrate and vertebrate experimental systems. Topics include determination of neuronal cell fates, axon growth and guidance, plasticity during development, and mechanisms responsible for generation of connectivity in the nervous system. This course emphasizes reading of original scientific research papers and class discussion and oral presentations. </a:t>
            </a:r>
            <a:r>
              <a:rPr lang="en" sz="1100" b="1">
                <a:solidFill>
                  <a:schemeClr val="dk1"/>
                </a:solidFill>
              </a:rPr>
              <a:t>If oversubscribed, preference from the waitlist will be given based on seniority.</a:t>
            </a:r>
            <a:endParaRPr sz="1100" b="1">
              <a:solidFill>
                <a:schemeClr val="dk1"/>
              </a:solidFill>
            </a:endParaRPr>
          </a:p>
          <a:p>
            <a:pPr marL="0" lvl="0" indent="0" algn="l" rtl="0">
              <a:spcBef>
                <a:spcPts val="1200"/>
              </a:spcBef>
              <a:spcAft>
                <a:spcPts val="0"/>
              </a:spcAft>
              <a:buNone/>
            </a:pPr>
            <a:endParaRPr sz="1100">
              <a:solidFill>
                <a:srgbClr val="000000"/>
              </a:solidFill>
            </a:endParaRPr>
          </a:p>
          <a:p>
            <a:pPr marL="0" lvl="0" indent="0" algn="l" rtl="0">
              <a:spcBef>
                <a:spcPts val="0"/>
              </a:spcBef>
              <a:spcAft>
                <a:spcPts val="1200"/>
              </a:spcAft>
              <a:buNone/>
            </a:pPr>
            <a:endParaRPr/>
          </a:p>
        </p:txBody>
      </p:sp>
      <p:sp>
        <p:nvSpPr>
          <p:cNvPr id="114" name="Google Shape;114;p21"/>
          <p:cNvSpPr txBox="1">
            <a:spLocks noGrp="1"/>
          </p:cNvSpPr>
          <p:nvPr>
            <p:ph type="body" idx="2"/>
          </p:nvPr>
        </p:nvSpPr>
        <p:spPr>
          <a:xfrm>
            <a:off x="4832400" y="445075"/>
            <a:ext cx="3999900" cy="4123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FFFF"/>
              </a:buClr>
              <a:buSzPts val="1400"/>
              <a:buChar char="●"/>
            </a:pPr>
            <a:r>
              <a:rPr lang="en">
                <a:solidFill>
                  <a:srgbClr val="00FFFF"/>
                </a:solidFill>
              </a:rPr>
              <a:t>Suzanne Paradis</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Capacity: 30</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M/W | 8:30am - 9:50am</a:t>
            </a:r>
            <a:endParaRPr>
              <a:solidFill>
                <a:srgbClr val="00FFFF"/>
              </a:solidFill>
            </a:endParaRPr>
          </a:p>
          <a:p>
            <a:pPr marL="457200" lvl="0" indent="-317500" algn="l" rtl="0">
              <a:spcBef>
                <a:spcPts val="0"/>
              </a:spcBef>
              <a:spcAft>
                <a:spcPts val="0"/>
              </a:spcAft>
              <a:buClr>
                <a:srgbClr val="00FFFF"/>
              </a:buClr>
              <a:buSzPts val="1400"/>
              <a:buChar char="●"/>
            </a:pPr>
            <a:r>
              <a:rPr lang="en">
                <a:solidFill>
                  <a:srgbClr val="00FFFF"/>
                </a:solidFill>
              </a:rPr>
              <a:t>Usually offered every second year (was offered Fall 2023)</a:t>
            </a:r>
            <a:endParaRPr>
              <a:solidFill>
                <a:srgbClr val="00FFFF"/>
              </a:solidFill>
            </a:endParaRPr>
          </a:p>
          <a:p>
            <a:pPr marL="457200" lvl="0" indent="-317500" algn="l" rtl="0">
              <a:spcBef>
                <a:spcPts val="0"/>
              </a:spcBef>
              <a:spcAft>
                <a:spcPts val="0"/>
              </a:spcAft>
              <a:buClr>
                <a:srgbClr val="00FFFF"/>
              </a:buClr>
              <a:buSzPts val="1400"/>
              <a:buChar char="●"/>
            </a:pPr>
            <a:r>
              <a:rPr lang="en" u="sng">
                <a:solidFill>
                  <a:srgbClr val="4A86E8"/>
                </a:solidFill>
                <a:hlinkClick r:id="rId3">
                  <a:extLst>
                    <a:ext uri="{A12FA001-AC4F-418D-AE19-62706E023703}">
                      <ahyp:hlinkClr xmlns:ahyp="http://schemas.microsoft.com/office/drawing/2018/hyperlinkcolor" val="tx"/>
                    </a:ext>
                  </a:extLst>
                </a:hlinkClick>
              </a:rPr>
              <a:t>Fall 2023</a:t>
            </a:r>
            <a:r>
              <a:rPr lang="en">
                <a:solidFill>
                  <a:srgbClr val="00FFFF"/>
                </a:solidFill>
              </a:rPr>
              <a:t>: lecture + seminar style</a:t>
            </a:r>
            <a:endParaRPr>
              <a:solidFill>
                <a:srgbClr val="00FFFF"/>
              </a:solidFill>
            </a:endParaRPr>
          </a:p>
        </p:txBody>
      </p:sp>
      <p:pic>
        <p:nvPicPr>
          <p:cNvPr id="115" name="Google Shape;115;p21"/>
          <p:cNvPicPr preferRelativeResize="0"/>
          <p:nvPr/>
        </p:nvPicPr>
        <p:blipFill>
          <a:blip r:embed="rId4">
            <a:alphaModFix/>
          </a:blip>
          <a:stretch>
            <a:fillRect/>
          </a:stretch>
        </p:blipFill>
        <p:spPr>
          <a:xfrm>
            <a:off x="6266800" y="2010100"/>
            <a:ext cx="2415624" cy="3068501"/>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1147</Words>
  <Application>Microsoft Macintosh PowerPoint</Application>
  <PresentationFormat>On-screen Show (16:9)</PresentationFormat>
  <Paragraphs>99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Oswald</vt:lpstr>
      <vt:lpstr>Arial</vt:lpstr>
      <vt:lpstr>Average</vt:lpstr>
      <vt:lpstr>Roboto Serif</vt:lpstr>
      <vt:lpstr>Slate</vt:lpstr>
      <vt:lpstr>Course Registration</vt:lpstr>
      <vt:lpstr>Updated Checklist</vt:lpstr>
      <vt:lpstr>Fall 2024 Electives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Registration</dc:title>
  <cp:lastModifiedBy>Kat Ginna Browning</cp:lastModifiedBy>
  <cp:revision>1</cp:revision>
  <dcterms:modified xsi:type="dcterms:W3CDTF">2024-04-16T01:40:11Z</dcterms:modified>
</cp:coreProperties>
</file>